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73" r:id="rId13"/>
    <p:sldId id="267" r:id="rId14"/>
    <p:sldId id="266" r:id="rId15"/>
    <p:sldId id="268" r:id="rId16"/>
    <p:sldId id="269" r:id="rId17"/>
    <p:sldId id="270" r:id="rId18"/>
    <p:sldId id="272" r:id="rId19"/>
    <p:sldId id="274" r:id="rId20"/>
    <p:sldId id="275" r:id="rId21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E46913-6EC3-470B-A073-5B001B4122BD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BA9E3A-53C6-4138-92BC-405EB5DCA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A038-EAD2-493C-9DDD-271A74D1311E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1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1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B227-4383-4B28-AA64-95A8AAD63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5F8-859F-4BB6-9FF5-DEFFE33BD41C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E7C89-05E4-4AE5-8AB6-5A00D9356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A2BC5-C4B4-4C59-9358-2F10888F9014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C843-94A6-4527-93CE-FCB672A7E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86BA8-227D-4B8B-99A3-2737EAF19F4F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6EACE-1E8B-42D2-AF98-B152384C0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AB891-5F94-475F-9D5A-829D8948AB5A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1C339-66A3-4F6F-93D6-66D9A7A43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48F6F-9E57-4436-85E7-39BD5ABCE8E1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FC6F8-5C22-40B6-A13C-26E9E6A92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8E4F2-732F-47C9-9CB8-457D5E5E59AA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E6E13-8383-4EDD-A181-CDA2260A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70C4B-B682-4C8B-A0AC-C68F81710467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CD735-6362-4BCF-BDAB-2708D72CF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6FFB6-BE7E-4915-B0F3-E03F75BC9F3B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C94AB-15F1-4787-9676-F00E1BF5F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2BA6-94FD-47D5-8BC4-632546310BFE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721B-3910-40CD-8F5A-F05450EFA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133F2-2B30-434F-8D18-D244F3A8FC1E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8106D-1B90-4D81-810D-D98D04CEA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5D3BAE-C1A0-4319-8FD2-D8F0ABC37811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4D7AE0-A0E5-4A20-8DE1-9DC9E39D6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Freeform 11"/>
            <p:cNvGrpSpPr>
              <a:grpSpLocks/>
            </p:cNvGrpSpPr>
            <p:nvPr/>
          </p:nvGrpSpPr>
          <p:grpSpPr bwMode="auto">
            <a:xfrm>
              <a:off x="-6091" y="-11569"/>
              <a:ext cx="9137939" cy="1050979"/>
              <a:chOff x="-6096" y="-24384"/>
              <a:chExt cx="9137904" cy="1048512"/>
            </a:xfrm>
          </p:grpSpPr>
          <p:pic>
            <p:nvPicPr>
              <p:cNvPr id="1034" name="Freeform 11"/>
              <p:cNvPicPr>
                <a:picLocks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1" y="42246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231775" y="1365250"/>
            <a:ext cx="8435975" cy="1895475"/>
          </a:xfrm>
        </p:spPr>
      </p:pic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7854950" cy="3400425"/>
          </a:xfrm>
        </p:spPr>
        <p:txBody>
          <a:bodyPr/>
          <a:lstStyle/>
          <a:p>
            <a:pPr marR="0" algn="ctr" eaLnBrk="1" hangingPunct="1"/>
            <a:r>
              <a:rPr lang="en-US" sz="3200" smtClean="0"/>
              <a:t>Hydroraking Sub-committee</a:t>
            </a:r>
          </a:p>
          <a:p>
            <a:pPr marR="0" algn="l" eaLnBrk="1" hangingPunct="1"/>
            <a:endParaRPr lang="en-US" sz="1000" smtClean="0"/>
          </a:p>
          <a:p>
            <a:pPr marR="0" algn="l" eaLnBrk="1" hangingPunct="1"/>
            <a:r>
              <a:rPr lang="en-US" smtClean="0"/>
              <a:t>		Dave McDonald 	Dana Dudley</a:t>
            </a:r>
          </a:p>
          <a:p>
            <a:pPr marR="0" algn="l" eaLnBrk="1" hangingPunct="1"/>
            <a:r>
              <a:rPr lang="en-US" smtClean="0"/>
              <a:t>		Ron Pearson		Tom Nowd</a:t>
            </a:r>
          </a:p>
          <a:p>
            <a:pPr marR="0" algn="l" eaLnBrk="1" hangingPunct="1"/>
            <a:r>
              <a:rPr lang="en-US" smtClean="0"/>
              <a:t>		Suzanna Dudley 	Bob Novacek</a:t>
            </a:r>
          </a:p>
          <a:p>
            <a:pPr marR="0" algn="l" eaLnBrk="1" hangingPunct="1"/>
            <a:r>
              <a:rPr lang="en-US" smtClean="0"/>
              <a:t>		Phyllis Andella	Mario Andella</a:t>
            </a:r>
          </a:p>
          <a:p>
            <a:pPr marR="0" algn="l" eaLnBrk="1" hangingPunct="1"/>
            <a:r>
              <a:rPr lang="en-US" smtClean="0"/>
              <a:t>		Mike Nault		Jim LeBlanc</a:t>
            </a:r>
          </a:p>
          <a:p>
            <a:pPr marR="0" algn="ctr" eaLnBrk="1" hangingPunct="1"/>
            <a:r>
              <a:rPr lang="en-US" smtClean="0"/>
              <a:t>	March 4, 2009	</a:t>
            </a:r>
          </a:p>
          <a:p>
            <a:pPr marR="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Definition and Cost estimate from Aquatic Control Technology Inc.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Hydro-Rake is essentially a floating backhoe with hydraulically powered paddle-wheels. </a:t>
            </a:r>
          </a:p>
          <a:p>
            <a:pPr eaLnBrk="1" hangingPunct="1"/>
            <a:r>
              <a:rPr lang="en-US" smtClean="0"/>
              <a:t>It is contracted on an hourly basis for $185/hour with a lump sum mobilization charge of $1,000-$1,500.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A3ED7-BCDF-4A24-9C50-498B87B8E944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Future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cost estimates and information from other hydroraking company/s (if any)</a:t>
            </a:r>
          </a:p>
          <a:p>
            <a:pPr eaLnBrk="1" hangingPunct="1"/>
            <a:r>
              <a:rPr lang="en-US" smtClean="0"/>
              <a:t>Permitting costs</a:t>
            </a:r>
          </a:p>
          <a:p>
            <a:pPr eaLnBrk="1" hangingPunct="1"/>
            <a:r>
              <a:rPr lang="en-US" smtClean="0"/>
              <a:t>Water testing, if any is needed? </a:t>
            </a:r>
          </a:p>
          <a:p>
            <a:pPr lvl="1" eaLnBrk="1" hangingPunct="1"/>
            <a:r>
              <a:rPr lang="en-US" smtClean="0"/>
              <a:t>See chart on following page</a:t>
            </a:r>
          </a:p>
          <a:p>
            <a:pPr lvl="1" eaLnBrk="1" hangingPunct="1"/>
            <a:r>
              <a:rPr lang="en-US" smtClean="0"/>
              <a:t>May need heavy-metal test prior to hydroraking</a:t>
            </a:r>
          </a:p>
          <a:p>
            <a:pPr eaLnBrk="1" hangingPunct="1"/>
            <a:r>
              <a:rPr lang="en-US" smtClean="0"/>
              <a:t>Liability insurance for Hickory Hills lake shareholders, if needed?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F7A7-96E0-4CC5-976D-3DF2D8BA302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49C0D-2E58-4CF7-870C-0F3816CDEDE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25603" name="Content Placeholder 7" descr="certificate of water analysi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68363" y="762000"/>
            <a:ext cx="7361237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Hydroraking meeting 3/4/09 Open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 dirty="0" smtClean="0"/>
              <a:t>Pros and cons</a:t>
            </a:r>
          </a:p>
          <a:p>
            <a:pPr eaLnBrk="1" hangingPunct="1">
              <a:defRPr/>
            </a:pPr>
            <a:r>
              <a:rPr lang="en-US" sz="2400" dirty="0" smtClean="0"/>
              <a:t>Can be used for dredging</a:t>
            </a:r>
          </a:p>
          <a:p>
            <a:pPr eaLnBrk="1" hangingPunct="1">
              <a:defRPr/>
            </a:pPr>
            <a:r>
              <a:rPr lang="en-US" sz="2400" dirty="0" smtClean="0"/>
              <a:t>Discarding the unwanted materials</a:t>
            </a:r>
          </a:p>
          <a:p>
            <a:pPr eaLnBrk="1" hangingPunct="1">
              <a:defRPr/>
            </a:pPr>
            <a:r>
              <a:rPr lang="en-US" sz="2400" dirty="0" smtClean="0"/>
              <a:t>Hire company  for a test site. </a:t>
            </a:r>
          </a:p>
          <a:p>
            <a:pPr lvl="1" eaLnBrk="1" hangingPunct="1">
              <a:defRPr/>
            </a:pPr>
            <a:r>
              <a:rPr lang="en-US" sz="2200" dirty="0" smtClean="0"/>
              <a:t>Use Island Road Mulpus brook tributary as test site</a:t>
            </a:r>
          </a:p>
          <a:p>
            <a:pPr lvl="1" eaLnBrk="1" hangingPunct="1">
              <a:defRPr/>
            </a:pPr>
            <a:r>
              <a:rPr lang="en-US" sz="2200" dirty="0" smtClean="0"/>
              <a:t>Remove large piles of debris from trap near mouth.</a:t>
            </a:r>
          </a:p>
          <a:p>
            <a:pPr lvl="1" eaLnBrk="1" hangingPunct="1">
              <a:defRPr/>
            </a:pPr>
            <a:r>
              <a:rPr lang="en-US" sz="2200" dirty="0" smtClean="0"/>
              <a:t>Remove aquatic plants downstream from trap so water will flow freely (so floating objects will not lodge in aquatic plants)</a:t>
            </a:r>
          </a:p>
          <a:p>
            <a:pPr eaLnBrk="1" hangingPunct="1">
              <a:defRPr/>
            </a:pPr>
            <a:r>
              <a:rPr lang="en-US" sz="2400" dirty="0" smtClean="0"/>
              <a:t>Contact Aquatic Technologies for additional info?</a:t>
            </a:r>
          </a:p>
          <a:p>
            <a:pPr eaLnBrk="1" hangingPunct="1">
              <a:defRPr/>
            </a:pPr>
            <a:r>
              <a:rPr lang="en-US" sz="2400" dirty="0" smtClean="0"/>
              <a:t>Some hydroraking costs can be paid by donations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57D9AB-1F4D-4C32-BA7F-B46FE8AACA5E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Subcommittee statement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In our opinion, hydroraking would greatly benefit the residents of Hickory Hills lake.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Although mother nature usually provides its own maintenance, sometimes she needs help.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0997E-5B25-41FD-B135-C7ED5B2792B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Appendix A – Photo at mouth of Mulpus brook showing debris</a:t>
            </a:r>
            <a:endParaRPr lang="en-US" dirty="0"/>
          </a:p>
        </p:txBody>
      </p:sp>
      <p:pic>
        <p:nvPicPr>
          <p:cNvPr id="28674" name="Content Placeholder 5" descr="large tree blocking brook by Andella'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2209800"/>
            <a:ext cx="6442075" cy="379888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AD1D7-DFDC-40C0-A09B-893491DE4542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Stumps and debris that washed down Mulpus brook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B964F-8678-42D2-A883-263693082FA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29700" name="Content Placeholder 7" descr="Pollution from Mulpus Brook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27138" y="2173288"/>
            <a:ext cx="6689725" cy="3913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z="3700" smtClean="0"/>
              <a:t>Secondary egress caused by beaver dam water diversion &amp; subsequent washout</a:t>
            </a:r>
          </a:p>
        </p:txBody>
      </p:sp>
      <p:pic>
        <p:nvPicPr>
          <p:cNvPr id="30722" name="Content Placeholder 5" descr="Washout by beavers - 2004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050" y="2036763"/>
            <a:ext cx="7581900" cy="418623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222C1-7F88-4302-AC44-ECAFB013FF4C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2035B-5775-4053-8A73-B4E436FA01B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31747" name="Content Placeholder 7" descr="Map of lake showing weed area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90575" y="0"/>
            <a:ext cx="7439025" cy="6877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Hydroraking test area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A4300-28F1-4F5A-B5E8-DC48C0CBA97F}" type="slidenum">
              <a:rPr lang="en-US"/>
              <a:pPr>
                <a:defRPr/>
              </a:pPr>
              <a:t>19</a:t>
            </a:fld>
            <a:endParaRPr lang="en-US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209800"/>
            <a:ext cx="4703763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47800" y="2565400"/>
            <a:ext cx="1600200" cy="922338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Mulpus brook tributary test area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048000" y="2514600"/>
            <a:ext cx="1752600" cy="508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91200" y="5257800"/>
            <a:ext cx="1828800" cy="369888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Horizon Island</a:t>
            </a:r>
          </a:p>
        </p:txBody>
      </p:sp>
      <p:cxnSp>
        <p:nvCxnSpPr>
          <p:cNvPr id="20" name="Straight Arrow Connector 19"/>
          <p:cNvCxnSpPr>
            <a:stCxn id="7" idx="3"/>
          </p:cNvCxnSpPr>
          <p:nvPr/>
        </p:nvCxnSpPr>
        <p:spPr>
          <a:xfrm>
            <a:off x="3048000" y="3025775"/>
            <a:ext cx="3124200" cy="174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  <a:p>
            <a:pPr eaLnBrk="1" hangingPunct="1"/>
            <a:r>
              <a:rPr lang="en-US" smtClean="0"/>
              <a:t>Goals</a:t>
            </a:r>
          </a:p>
          <a:p>
            <a:pPr eaLnBrk="1" hangingPunct="1"/>
            <a:r>
              <a:rPr lang="en-US" smtClean="0"/>
              <a:t>Proposed hydroraking methods</a:t>
            </a:r>
          </a:p>
          <a:p>
            <a:pPr eaLnBrk="1" hangingPunct="1"/>
            <a:r>
              <a:rPr lang="en-US" smtClean="0"/>
              <a:t>Benefits</a:t>
            </a:r>
          </a:p>
          <a:p>
            <a:pPr eaLnBrk="1" hangingPunct="1"/>
            <a:r>
              <a:rPr lang="en-US" smtClean="0"/>
              <a:t>Open discussion</a:t>
            </a:r>
          </a:p>
          <a:p>
            <a:pPr eaLnBrk="1" hangingPunct="1"/>
            <a:r>
              <a:rPr lang="en-US" smtClean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F1FF5-5828-4766-A701-62C03AF9275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Mulpus tributary showing silting </a:t>
            </a:r>
            <a:r>
              <a:rPr lang="en-US" sz="3100" dirty="0" smtClean="0"/>
              <a:t>@2006</a:t>
            </a:r>
            <a:endParaRPr lang="en-US" sz="3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82E06-66BB-42F4-8912-9B581CE9821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pic>
        <p:nvPicPr>
          <p:cNvPr id="33796" name="Content Placeholder 7" descr="Satellite photo cropped and enhanced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6688" y="1935163"/>
            <a:ext cx="627062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Pros and cons of hydroraking</a:t>
            </a:r>
          </a:p>
          <a:p>
            <a:pPr lvl="1" eaLnBrk="1" hangingPunct="1"/>
            <a:r>
              <a:rPr lang="en-US" smtClean="0"/>
              <a:t>What’s  involved?</a:t>
            </a:r>
          </a:p>
          <a:p>
            <a:pPr eaLnBrk="1" hangingPunct="1"/>
            <a:r>
              <a:rPr lang="en-US" smtClean="0"/>
              <a:t>Identify areas to be hydroraked</a:t>
            </a:r>
          </a:p>
          <a:p>
            <a:pPr eaLnBrk="1" hangingPunct="1"/>
            <a:r>
              <a:rPr lang="en-US" smtClean="0"/>
              <a:t>Determine method of discarding debris</a:t>
            </a:r>
          </a:p>
          <a:p>
            <a:pPr eaLnBrk="1" hangingPunct="1"/>
            <a:r>
              <a:rPr lang="en-US" smtClean="0"/>
              <a:t>Identify hydroraking companies</a:t>
            </a:r>
          </a:p>
          <a:p>
            <a:pPr eaLnBrk="1" hangingPunct="1"/>
            <a:r>
              <a:rPr lang="en-US" smtClean="0"/>
              <a:t>Costs and expenses</a:t>
            </a:r>
          </a:p>
          <a:p>
            <a:pPr lvl="1" eaLnBrk="1" hangingPunct="1"/>
            <a:r>
              <a:rPr lang="en-US" smtClean="0"/>
              <a:t>Permits</a:t>
            </a:r>
          </a:p>
          <a:p>
            <a:pPr lvl="1" eaLnBrk="1" hangingPunct="1"/>
            <a:r>
              <a:rPr lang="en-US" smtClean="0"/>
              <a:t>Cost of hydroraking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2BFAA-A675-42DE-8E82-ACD3D846C33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Determine if hydroraking is a feasible lake management technique for Hickory Hills Lake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6FEB2-7B80-4C60-8E21-A0F134FA2C2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Hydroraking functions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Equivalent of a floating  backhoe</a:t>
            </a:r>
          </a:p>
          <a:p>
            <a:pPr eaLnBrk="1" hangingPunct="1"/>
            <a:r>
              <a:rPr lang="en-US" smtClean="0"/>
              <a:t>Outfitted with a raking tool that removes thick root masses and associated sediment and debris</a:t>
            </a:r>
          </a:p>
          <a:p>
            <a:pPr eaLnBrk="1" hangingPunct="1"/>
            <a:r>
              <a:rPr lang="en-US" smtClean="0"/>
              <a:t>Can be used for removing stumps, water lily root masses and other debris</a:t>
            </a:r>
          </a:p>
          <a:p>
            <a:pPr eaLnBrk="1" hangingPunct="1"/>
            <a:r>
              <a:rPr lang="en-US" smtClean="0"/>
              <a:t>Can be used with the weed harvester for transporting debris to a shore location for pickup and disposal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08B05-C143-4122-A462-DF0DC7E8FCA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Removes vegetation difficult to harvest by other means</a:t>
            </a:r>
          </a:p>
          <a:p>
            <a:pPr eaLnBrk="1" hangingPunct="1"/>
            <a:r>
              <a:rPr lang="en-US" smtClean="0"/>
              <a:t>Allows removal of leaves, stumps, or other obstructions</a:t>
            </a:r>
          </a:p>
          <a:p>
            <a:pPr eaLnBrk="1" hangingPunct="1"/>
            <a:r>
              <a:rPr lang="en-US" smtClean="0"/>
              <a:t>Can navigate in very shallow water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6D4E4-35A9-4226-9AF0-48CBDA018DC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Detriments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782763"/>
            <a:ext cx="8229600" cy="4389437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15000"/>
              </a:spcBef>
            </a:pPr>
            <a:r>
              <a:rPr lang="en-US" smtClean="0"/>
              <a:t>May spread plants that reproduce by fragmentation</a:t>
            </a:r>
          </a:p>
          <a:p>
            <a:pPr lvl="1" eaLnBrk="1" hangingPunct="1">
              <a:lnSpc>
                <a:spcPct val="95000"/>
              </a:lnSpc>
              <a:spcBef>
                <a:spcPct val="15000"/>
              </a:spcBef>
            </a:pPr>
            <a:r>
              <a:rPr lang="en-US" smtClean="0"/>
              <a:t>Although, plants will not grow in areas of strong current</a:t>
            </a:r>
          </a:p>
          <a:p>
            <a:pPr lvl="1" eaLnBrk="1" hangingPunct="1">
              <a:lnSpc>
                <a:spcPct val="95000"/>
              </a:lnSpc>
              <a:spcBef>
                <a:spcPct val="15000"/>
              </a:spcBef>
            </a:pPr>
            <a:r>
              <a:rPr lang="en-US" smtClean="0"/>
              <a:t>Can be controlled with turbidity screen</a:t>
            </a:r>
          </a:p>
          <a:p>
            <a:pPr eaLnBrk="1" hangingPunct="1"/>
            <a:r>
              <a:rPr lang="en-US" smtClean="0"/>
              <a:t>May generate high turbidity and alter habitats in the work area</a:t>
            </a:r>
          </a:p>
          <a:p>
            <a:pPr lvl="1" eaLnBrk="1" hangingPunct="1"/>
            <a:r>
              <a:rPr lang="en-US" smtClean="0"/>
              <a:t>Control turbidity by using turbidity screens</a:t>
            </a:r>
          </a:p>
          <a:p>
            <a:pPr lvl="1" eaLnBrk="1" hangingPunct="1"/>
            <a:r>
              <a:rPr lang="en-US" smtClean="0"/>
              <a:t>Monitor turbidity around the hydroraking area before, during, and after hydroraking</a:t>
            </a:r>
          </a:p>
          <a:p>
            <a:pPr eaLnBrk="1" hangingPunct="1"/>
            <a:r>
              <a:rPr lang="en-US" smtClean="0"/>
              <a:t>Disposal – Where? See debris removal on page 9</a:t>
            </a:r>
          </a:p>
          <a:p>
            <a:pPr eaLnBrk="1" hangingPunct="1"/>
            <a:r>
              <a:rPr lang="en-US" smtClean="0"/>
              <a:t>Not a permanent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BF147-0FBC-4A9A-A1C3-DBF417DEEBC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Factors favoring the use of this technique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target species has dense root masses but usually only occupies only a small part of the lake</a:t>
            </a:r>
          </a:p>
          <a:p>
            <a:pPr eaLnBrk="1" hangingPunct="1"/>
            <a:r>
              <a:rPr lang="en-US" smtClean="0"/>
              <a:t>Underwater obstructions are targeted for removal</a:t>
            </a:r>
          </a:p>
          <a:p>
            <a:pPr eaLnBrk="1" hangingPunct="1"/>
            <a:r>
              <a:rPr lang="en-US" smtClean="0"/>
              <a:t>Suspended sediments resettle quickly and leave minimal residual turbidity</a:t>
            </a:r>
          </a:p>
          <a:p>
            <a:pPr eaLnBrk="1" hangingPunct="1"/>
            <a:r>
              <a:rPr lang="en-US" smtClean="0"/>
              <a:t>Convenient access for equipment and trucks and a nearby location for plant disposal are available</a:t>
            </a:r>
          </a:p>
          <a:p>
            <a:pPr lvl="1" eaLnBrk="1" hangingPunct="1"/>
            <a:r>
              <a:rPr lang="en-US" smtClean="0"/>
              <a:t>Use weed harvester to transport debris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59C14-AF3D-4777-ABFE-1028D388C5E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Debris removal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Use weed harvester for transporting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Suggestions for removal and pickup are: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Across personal property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Horizon Island Road causeway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Store and dried on Hickory Hills pr0perty or on personal property (with permission from owner) for discarding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Placed in dumpsters for immediate removal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Compost pile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Free compost for gardens and lawns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Sold to local nurseries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Town may have uses for the compost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80FEE-7562-45D1-95A5-2051E3505B9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03.04.2009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1048</TotalTime>
  <Words>603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Constantia</vt:lpstr>
      <vt:lpstr>Wingdings 2</vt:lpstr>
      <vt:lpstr>Flow</vt:lpstr>
      <vt:lpstr>Flow</vt:lpstr>
      <vt:lpstr>Flow</vt:lpstr>
      <vt:lpstr>Flow</vt:lpstr>
      <vt:lpstr>Slide 1</vt:lpstr>
      <vt:lpstr>Topics</vt:lpstr>
      <vt:lpstr>Objectives</vt:lpstr>
      <vt:lpstr>Goal</vt:lpstr>
      <vt:lpstr>How Hydroraking functions</vt:lpstr>
      <vt:lpstr>Benefits</vt:lpstr>
      <vt:lpstr>Detriments</vt:lpstr>
      <vt:lpstr>Factors favoring the use of this technique</vt:lpstr>
      <vt:lpstr>Debris removal</vt:lpstr>
      <vt:lpstr>Definition and Cost estimate from Aquatic Control Technology Inc.</vt:lpstr>
      <vt:lpstr>Future</vt:lpstr>
      <vt:lpstr>Slide 12</vt:lpstr>
      <vt:lpstr>Hydroraking meeting 3/4/09 Open discussion</vt:lpstr>
      <vt:lpstr>Subcommittee statement</vt:lpstr>
      <vt:lpstr>Appendix A – Photo at mouth of Mulpus brook showing debris</vt:lpstr>
      <vt:lpstr>Stumps and debris that washed down Mulpus brook</vt:lpstr>
      <vt:lpstr>Secondary egress caused by beaver dam water diversion &amp; subsequent washout</vt:lpstr>
      <vt:lpstr>Slide 18</vt:lpstr>
      <vt:lpstr>Hydroraking test area</vt:lpstr>
      <vt:lpstr>Mulpus tributary showing silting @2006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Hickory Hills Lake Lake Management Committee</dc:title>
  <dc:creator>Dana</dc:creator>
  <cp:lastModifiedBy>HHL</cp:lastModifiedBy>
  <cp:revision>83</cp:revision>
  <dcterms:created xsi:type="dcterms:W3CDTF">2009-03-10T13:12:17Z</dcterms:created>
  <dcterms:modified xsi:type="dcterms:W3CDTF">2012-09-01T02:54:22Z</dcterms:modified>
</cp:coreProperties>
</file>